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57" r:id="rId4"/>
    <p:sldId id="261" r:id="rId5"/>
    <p:sldId id="262" r:id="rId6"/>
    <p:sldId id="259" r:id="rId7"/>
    <p:sldId id="258" r:id="rId8"/>
    <p:sldId id="264" r:id="rId9"/>
    <p:sldId id="263" r:id="rId10"/>
    <p:sldId id="266" r:id="rId11"/>
    <p:sldId id="267" r:id="rId12"/>
    <p:sldId id="272" r:id="rId13"/>
    <p:sldId id="271" r:id="rId14"/>
    <p:sldId id="265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9220-F4FF-4865-88F5-0A02C040F479}" type="datetimeFigureOut">
              <a:rPr lang="es-CO" smtClean="0"/>
              <a:t>28/02/2019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9212-CD00-4082-9126-E104569BA3F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9220-F4FF-4865-88F5-0A02C040F479}" type="datetimeFigureOut">
              <a:rPr lang="es-CO" smtClean="0"/>
              <a:t>28/02/2019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9212-CD00-4082-9126-E104569BA3F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9220-F4FF-4865-88F5-0A02C040F479}" type="datetimeFigureOut">
              <a:rPr lang="es-CO" smtClean="0"/>
              <a:t>28/02/2019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9212-CD00-4082-9126-E104569BA3F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9220-F4FF-4865-88F5-0A02C040F479}" type="datetimeFigureOut">
              <a:rPr lang="es-CO" smtClean="0"/>
              <a:t>28/02/2019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9212-CD00-4082-9126-E104569BA3F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9220-F4FF-4865-88F5-0A02C040F479}" type="datetimeFigureOut">
              <a:rPr lang="es-CO" smtClean="0"/>
              <a:t>28/02/2019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9212-CD00-4082-9126-E104569BA3F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9220-F4FF-4865-88F5-0A02C040F479}" type="datetimeFigureOut">
              <a:rPr lang="es-CO" smtClean="0"/>
              <a:t>28/02/2019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9212-CD00-4082-9126-E104569BA3F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9220-F4FF-4865-88F5-0A02C040F479}" type="datetimeFigureOut">
              <a:rPr lang="es-CO" smtClean="0"/>
              <a:t>28/02/2019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9212-CD00-4082-9126-E104569BA3F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9220-F4FF-4865-88F5-0A02C040F479}" type="datetimeFigureOut">
              <a:rPr lang="es-CO" smtClean="0"/>
              <a:t>28/02/2019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9212-CD00-4082-9126-E104569BA3F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9220-F4FF-4865-88F5-0A02C040F479}" type="datetimeFigureOut">
              <a:rPr lang="es-CO" smtClean="0"/>
              <a:t>28/02/2019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9212-CD00-4082-9126-E104569BA3F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9220-F4FF-4865-88F5-0A02C040F479}" type="datetimeFigureOut">
              <a:rPr lang="es-CO" smtClean="0"/>
              <a:t>28/02/2019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9212-CD00-4082-9126-E104569BA3F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9220-F4FF-4865-88F5-0A02C040F479}" type="datetimeFigureOut">
              <a:rPr lang="es-CO" smtClean="0"/>
              <a:t>28/02/2019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9212-CD00-4082-9126-E104569BA3F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39220-F4FF-4865-88F5-0A02C040F479}" type="datetimeFigureOut">
              <a:rPr lang="es-CO" smtClean="0"/>
              <a:t>28/02/2019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59212-CD00-4082-9126-E104569BA3FF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ipaddress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91" y="353290"/>
            <a:ext cx="10200409" cy="4416137"/>
          </a:xfrm>
        </p:spPr>
        <p:txBody>
          <a:bodyPr>
            <a:normAutofit fontScale="90000"/>
          </a:bodyPr>
          <a:lstStyle/>
          <a:p>
            <a:pPr algn="l"/>
            <a:r>
              <a:rPr lang="es-CO" dirty="0" smtClean="0"/>
              <a:t>DIRECCIÓN IP: 32 BITS</a:t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>	   Red	</a:t>
            </a:r>
            <a:r>
              <a:rPr lang="es-CO" sz="1300" dirty="0" smtClean="0"/>
              <a:t>)</a:t>
            </a:r>
            <a:r>
              <a:rPr lang="es-CO" dirty="0" smtClean="0"/>
              <a:t>			Host</a:t>
            </a:r>
            <a:r>
              <a:rPr lang="es-CO" sz="1200" dirty="0" smtClean="0"/>
              <a:t>)</a:t>
            </a:r>
            <a:r>
              <a:rPr lang="es-CO" dirty="0" smtClean="0"/>
              <a:t>	</a:t>
            </a: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>Se </a:t>
            </a:r>
            <a:r>
              <a:rPr lang="es-CO" dirty="0" smtClean="0"/>
              <a:t>divide en 4 bytes = 8 bits</a:t>
            </a:r>
            <a:br>
              <a:rPr lang="es-CO" dirty="0" smtClean="0"/>
            </a:br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675411" y="4021282"/>
            <a:ext cx="1392381" cy="446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10000011</a:t>
            </a:r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2400300" y="3995304"/>
            <a:ext cx="152746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01101100</a:t>
            </a:r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4125191" y="3979719"/>
            <a:ext cx="1319645" cy="446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01111010</a:t>
            </a:r>
            <a:endParaRPr lang="es-CO" dirty="0"/>
          </a:p>
        </p:txBody>
      </p:sp>
      <p:sp>
        <p:nvSpPr>
          <p:cNvPr id="7" name="Rectángulo 6"/>
          <p:cNvSpPr/>
          <p:nvPr/>
        </p:nvSpPr>
        <p:spPr>
          <a:xfrm>
            <a:off x="5779076" y="3943350"/>
            <a:ext cx="1402773" cy="446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11001100</a:t>
            </a:r>
            <a:endParaRPr lang="es-CO" dirty="0"/>
          </a:p>
        </p:txBody>
      </p:sp>
      <p:sp>
        <p:nvSpPr>
          <p:cNvPr id="8" name="Rectángulo 7"/>
          <p:cNvSpPr/>
          <p:nvPr/>
        </p:nvSpPr>
        <p:spPr>
          <a:xfrm>
            <a:off x="1126030" y="1241886"/>
            <a:ext cx="3906981" cy="426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1000001101101100</a:t>
            </a:r>
            <a:endParaRPr lang="es-CO" dirty="0"/>
          </a:p>
        </p:txBody>
      </p:sp>
      <p:sp>
        <p:nvSpPr>
          <p:cNvPr id="9" name="Rectángulo 8"/>
          <p:cNvSpPr/>
          <p:nvPr/>
        </p:nvSpPr>
        <p:spPr>
          <a:xfrm>
            <a:off x="5060950" y="1241885"/>
            <a:ext cx="3656330" cy="426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01111101011001100</a:t>
            </a:r>
            <a:endParaRPr lang="es-CO" dirty="0"/>
          </a:p>
        </p:txBody>
      </p:sp>
      <p:sp>
        <p:nvSpPr>
          <p:cNvPr id="10" name="Flecha arriba 9"/>
          <p:cNvSpPr/>
          <p:nvPr/>
        </p:nvSpPr>
        <p:spPr>
          <a:xfrm>
            <a:off x="2265217" y="1756062"/>
            <a:ext cx="540327" cy="4987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Flecha arriba 10"/>
          <p:cNvSpPr/>
          <p:nvPr/>
        </p:nvSpPr>
        <p:spPr>
          <a:xfrm>
            <a:off x="6608615" y="1818408"/>
            <a:ext cx="509155" cy="4156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Flecha abajo 11"/>
          <p:cNvSpPr/>
          <p:nvPr/>
        </p:nvSpPr>
        <p:spPr>
          <a:xfrm>
            <a:off x="1174173" y="4675909"/>
            <a:ext cx="467591" cy="5507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Flecha abajo 12"/>
          <p:cNvSpPr/>
          <p:nvPr/>
        </p:nvSpPr>
        <p:spPr>
          <a:xfrm>
            <a:off x="3044536" y="4644736"/>
            <a:ext cx="363682" cy="613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Flecha abajo 13"/>
          <p:cNvSpPr/>
          <p:nvPr/>
        </p:nvSpPr>
        <p:spPr>
          <a:xfrm>
            <a:off x="4644736" y="4675909"/>
            <a:ext cx="415637" cy="5507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Flecha abajo 14"/>
          <p:cNvSpPr/>
          <p:nvPr/>
        </p:nvSpPr>
        <p:spPr>
          <a:xfrm>
            <a:off x="6390409" y="4644736"/>
            <a:ext cx="436418" cy="4779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/>
          <p:cNvSpPr/>
          <p:nvPr/>
        </p:nvSpPr>
        <p:spPr>
          <a:xfrm>
            <a:off x="805296" y="5582515"/>
            <a:ext cx="1132609" cy="498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192</a:t>
            </a:r>
            <a:endParaRPr lang="es-CO" dirty="0"/>
          </a:p>
        </p:txBody>
      </p:sp>
      <p:sp>
        <p:nvSpPr>
          <p:cNvPr id="17" name="Rectángulo 16"/>
          <p:cNvSpPr/>
          <p:nvPr/>
        </p:nvSpPr>
        <p:spPr>
          <a:xfrm>
            <a:off x="2805544" y="5637068"/>
            <a:ext cx="852056" cy="444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168</a:t>
            </a:r>
            <a:endParaRPr lang="es-CO" dirty="0"/>
          </a:p>
        </p:txBody>
      </p:sp>
      <p:sp>
        <p:nvSpPr>
          <p:cNvPr id="18" name="Rectángulo 17"/>
          <p:cNvSpPr/>
          <p:nvPr/>
        </p:nvSpPr>
        <p:spPr>
          <a:xfrm>
            <a:off x="4457701" y="5637068"/>
            <a:ext cx="862444" cy="444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</a:t>
            </a:r>
            <a:endParaRPr lang="es-CO" dirty="0"/>
          </a:p>
        </p:txBody>
      </p:sp>
      <p:sp>
        <p:nvSpPr>
          <p:cNvPr id="19" name="Rectángulo 18"/>
          <p:cNvSpPr/>
          <p:nvPr/>
        </p:nvSpPr>
        <p:spPr>
          <a:xfrm>
            <a:off x="5943600" y="5637068"/>
            <a:ext cx="987135" cy="444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57</a:t>
            </a:r>
            <a:endParaRPr lang="es-CO" dirty="0"/>
          </a:p>
        </p:txBody>
      </p:sp>
      <p:sp>
        <p:nvSpPr>
          <p:cNvPr id="3" name="CuadroTexto 2"/>
          <p:cNvSpPr txBox="1"/>
          <p:nvPr/>
        </p:nvSpPr>
        <p:spPr>
          <a:xfrm>
            <a:off x="2124942" y="5546652"/>
            <a:ext cx="426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/>
              <a:t>.</a:t>
            </a:r>
            <a:endParaRPr lang="es-CO" sz="3600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019" y="5440655"/>
            <a:ext cx="670618" cy="969348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982" y="5509385"/>
            <a:ext cx="670618" cy="969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DNS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Sistema de nombres por dominio</a:t>
            </a:r>
          </a:p>
          <a:p>
            <a:pPr marL="0" indent="0">
              <a:buNone/>
            </a:pPr>
            <a:r>
              <a:rPr lang="es-CO" dirty="0" smtClean="0"/>
              <a:t>Sirve para traducir los nombres en la red.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 smtClean="0">
                <a:hlinkClick r:id="rId2"/>
              </a:rPr>
              <a:t>www.google.com</a:t>
            </a: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 smtClean="0"/>
              <a:t>cmd</a:t>
            </a:r>
          </a:p>
          <a:p>
            <a:pPr marL="0" indent="0">
              <a:buNone/>
            </a:pPr>
            <a:r>
              <a:rPr lang="es-CO" dirty="0" smtClean="0"/>
              <a:t>ping google.com</a:t>
            </a:r>
          </a:p>
          <a:p>
            <a:pPr marL="0" indent="0">
              <a:buNone/>
            </a:pPr>
            <a:endParaRPr lang="es-CO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5366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Actividad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81049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CO" dirty="0" smtClean="0"/>
              <a:t>1. Buscar la dirección I</a:t>
            </a:r>
            <a:r>
              <a:rPr lang="es-CO" dirty="0"/>
              <a:t>P</a:t>
            </a:r>
            <a:r>
              <a:rPr lang="es-CO" dirty="0" smtClean="0"/>
              <a:t> de su ordenador. Describe que clase de dirección IP corresponde y explicarla con sus respectivos bits.</a:t>
            </a:r>
          </a:p>
          <a:p>
            <a:pPr marL="0" indent="0">
              <a:buNone/>
            </a:pPr>
            <a:r>
              <a:rPr lang="es-CO" dirty="0" smtClean="0"/>
              <a:t>2. Identifica la máscara de red de la dirección IP, explicarla con sus respectivos bits, cuáles hacen parte de la red y de host.</a:t>
            </a:r>
            <a:endParaRPr lang="es-CO" dirty="0"/>
          </a:p>
          <a:p>
            <a:pPr marL="0" indent="0">
              <a:buNone/>
            </a:pPr>
            <a:r>
              <a:rPr lang="es-CO" dirty="0" smtClean="0"/>
              <a:t>3. Identifica la dirección de puerta de enlace</a:t>
            </a:r>
            <a:r>
              <a:rPr lang="es-CO" dirty="0"/>
              <a:t> </a:t>
            </a:r>
            <a:r>
              <a:rPr lang="es-CO" dirty="0" smtClean="0"/>
              <a:t>y de la red de internet.</a:t>
            </a:r>
          </a:p>
          <a:p>
            <a:pPr marL="0" indent="0">
              <a:buNone/>
            </a:pPr>
            <a:r>
              <a:rPr lang="es-CO" dirty="0" smtClean="0"/>
              <a:t>4. Identifica la dirección IP del dominio de la página web: </a:t>
            </a:r>
          </a:p>
          <a:p>
            <a:pPr marL="0" indent="0">
              <a:buNone/>
            </a:pPr>
            <a:r>
              <a:rPr lang="es-CO" dirty="0"/>
              <a:t> </a:t>
            </a:r>
            <a:r>
              <a:rPr lang="es-CO" dirty="0" smtClean="0"/>
              <a:t>  gmail.com, webnode.es, yahoo.es, </a:t>
            </a:r>
            <a:r>
              <a:rPr lang="es-CO" dirty="0" err="1" smtClean="0"/>
              <a:t>facebook</a:t>
            </a:r>
            <a:r>
              <a:rPr lang="es-CO" dirty="0" smtClean="0"/>
              <a:t>.</a:t>
            </a:r>
          </a:p>
          <a:p>
            <a:pPr marL="0" indent="0">
              <a:buNone/>
            </a:pPr>
            <a:r>
              <a:rPr lang="es-CO" dirty="0" smtClean="0"/>
              <a:t>5. De las siguientes direcciones IP, identificar la máscara de red, a que clase pertenecen, cuáles son de la red y de host.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6051" t="41970" r="36932" b="27727"/>
          <a:stretch/>
        </p:blipFill>
        <p:spPr>
          <a:xfrm>
            <a:off x="8343901" y="4696044"/>
            <a:ext cx="3293918" cy="18223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118" y="1948326"/>
            <a:ext cx="5219700" cy="259250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096491" y="4436918"/>
            <a:ext cx="37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 smtClean="0">
                <a:solidFill>
                  <a:srgbClr val="FF0000"/>
                </a:solidFill>
              </a:rPr>
              <a:t>116.32.10.8</a:t>
            </a:r>
            <a:endParaRPr lang="es-CO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582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499" t="19292" r="38434" b="24077"/>
          <a:stretch/>
        </p:blipFill>
        <p:spPr>
          <a:xfrm>
            <a:off x="2007220" y="936702"/>
            <a:ext cx="7727795" cy="472811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8068" t="20000" r="44262" b="28788"/>
          <a:stretch>
            <a:fillRect/>
          </a:stretch>
        </p:blipFill>
        <p:spPr>
          <a:xfrm>
            <a:off x="1132609" y="342900"/>
            <a:ext cx="4592783" cy="351212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296891" y="1122218"/>
            <a:ext cx="2795154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MÁSCARA DE SUBRED</a:t>
            </a:r>
          </a:p>
          <a:p>
            <a:pPr algn="ctr"/>
            <a:endParaRPr lang="es-CO" dirty="0"/>
          </a:p>
          <a:p>
            <a:pPr algn="ctr"/>
            <a:r>
              <a:rPr lang="es-CO" dirty="0" smtClean="0"/>
              <a:t>255.0.0.0</a:t>
            </a:r>
            <a:endParaRPr lang="es-CO" dirty="0"/>
          </a:p>
        </p:txBody>
      </p:sp>
      <p:sp>
        <p:nvSpPr>
          <p:cNvPr id="7" name="Rectángulo 6"/>
          <p:cNvSpPr/>
          <p:nvPr/>
        </p:nvSpPr>
        <p:spPr>
          <a:xfrm>
            <a:off x="6509904" y="2847108"/>
            <a:ext cx="2369127" cy="10079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REDES GRANDES</a:t>
            </a:r>
            <a:endParaRPr lang="es-C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3182" r="32756" b="29848"/>
          <a:stretch>
            <a:fillRect/>
          </a:stretch>
        </p:blipFill>
        <p:spPr>
          <a:xfrm>
            <a:off x="768927" y="966353"/>
            <a:ext cx="8198427" cy="390698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261" y="5080981"/>
            <a:ext cx="1030313" cy="810838"/>
          </a:xfrm>
          <a:prstGeom prst="rect">
            <a:avLst/>
          </a:prstGeom>
        </p:spPr>
      </p:pic>
      <p:cxnSp>
        <p:nvCxnSpPr>
          <p:cNvPr id="3" name="Conector angular 2"/>
          <p:cNvCxnSpPr/>
          <p:nvPr/>
        </p:nvCxnSpPr>
        <p:spPr>
          <a:xfrm>
            <a:off x="7180118" y="4239491"/>
            <a:ext cx="2171700" cy="1174173"/>
          </a:xfrm>
          <a:prstGeom prst="bentConnector3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14394" r="37017" b="24849"/>
          <a:stretch>
            <a:fillRect/>
          </a:stretch>
        </p:blipFill>
        <p:spPr>
          <a:xfrm>
            <a:off x="0" y="987136"/>
            <a:ext cx="7678882" cy="416675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068" y="3900636"/>
            <a:ext cx="4833865" cy="38662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6478" y="4337600"/>
            <a:ext cx="4469455" cy="35535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2104" y="2569328"/>
            <a:ext cx="4873831" cy="42675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8410" y="3010403"/>
            <a:ext cx="4467526" cy="43285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8409" y="3453464"/>
            <a:ext cx="4467525" cy="4267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7841" t="22878" r="35057" b="35909"/>
          <a:stretch>
            <a:fillRect/>
          </a:stretch>
        </p:blipFill>
        <p:spPr>
          <a:xfrm>
            <a:off x="394853" y="259772"/>
            <a:ext cx="6961909" cy="282632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8949" t="20454" r="35995" b="34848"/>
          <a:stretch>
            <a:fillRect/>
          </a:stretch>
        </p:blipFill>
        <p:spPr>
          <a:xfrm>
            <a:off x="519542" y="3356263"/>
            <a:ext cx="6712529" cy="306531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219209" y="2234045"/>
            <a:ext cx="2286000" cy="4987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0 al 127</a:t>
            </a:r>
            <a:endParaRPr lang="es-CO" dirty="0"/>
          </a:p>
        </p:txBody>
      </p:sp>
      <p:sp>
        <p:nvSpPr>
          <p:cNvPr id="3" name="Rectángulo 2"/>
          <p:cNvSpPr/>
          <p:nvPr/>
        </p:nvSpPr>
        <p:spPr>
          <a:xfrm>
            <a:off x="7938655" y="5424055"/>
            <a:ext cx="2265218" cy="4260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128 al 191 </a:t>
            </a:r>
            <a:endParaRPr lang="es-CO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39" y="716987"/>
            <a:ext cx="6700085" cy="284707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655627" y="2878281"/>
            <a:ext cx="2337954" cy="446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192 al 223</a:t>
            </a:r>
            <a:endParaRPr lang="es-CO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>
                <a:hlinkClick r:id="rId2"/>
              </a:rPr>
              <a:t>IP: Local o privada</a:t>
            </a:r>
          </a:p>
          <a:p>
            <a:r>
              <a:rPr lang="es-CO" dirty="0" err="1">
                <a:solidFill>
                  <a:srgbClr val="FF0000"/>
                </a:solidFill>
                <a:hlinkClick r:id="rId2"/>
              </a:rPr>
              <a:t>c</a:t>
            </a:r>
            <a:r>
              <a:rPr lang="es-CO" dirty="0" err="1" smtClean="0">
                <a:solidFill>
                  <a:srgbClr val="FF0000"/>
                </a:solidFill>
                <a:hlinkClick r:id="rId2"/>
              </a:rPr>
              <a:t>md</a:t>
            </a:r>
            <a:r>
              <a:rPr lang="es-CO" dirty="0" smtClean="0">
                <a:solidFill>
                  <a:srgbClr val="FF0000"/>
                </a:solidFill>
                <a:hlinkClick r:id="rId2"/>
              </a:rPr>
              <a:t>: </a:t>
            </a:r>
            <a:r>
              <a:rPr lang="es-CO" dirty="0" err="1" smtClean="0">
                <a:solidFill>
                  <a:srgbClr val="FF0000"/>
                </a:solidFill>
                <a:hlinkClick r:id="rId2"/>
              </a:rPr>
              <a:t>ipconfig</a:t>
            </a:r>
            <a:endParaRPr lang="es-CO" dirty="0" smtClean="0">
              <a:solidFill>
                <a:srgbClr val="FF0000"/>
              </a:solidFill>
              <a:hlinkClick r:id="rId2"/>
            </a:endParaRPr>
          </a:p>
          <a:p>
            <a:r>
              <a:rPr lang="es-CO" dirty="0" smtClean="0">
                <a:solidFill>
                  <a:srgbClr val="FF0000"/>
                </a:solidFill>
                <a:hlinkClick r:id="rId2"/>
              </a:rPr>
              <a:t>Panel de control</a:t>
            </a:r>
          </a:p>
          <a:p>
            <a:endParaRPr lang="es-CO" dirty="0">
              <a:hlinkClick r:id="rId2"/>
            </a:endParaRPr>
          </a:p>
          <a:p>
            <a:r>
              <a:rPr lang="es-CO" dirty="0" smtClean="0">
                <a:hlinkClick r:id="rId2"/>
              </a:rPr>
              <a:t>IP pública</a:t>
            </a:r>
          </a:p>
          <a:p>
            <a:r>
              <a:rPr lang="es-CO" dirty="0">
                <a:hlinkClick r:id="rId2"/>
              </a:rPr>
              <a:t>www.myipaddress.com</a:t>
            </a:r>
            <a:endParaRPr lang="es-CO" dirty="0"/>
          </a:p>
          <a:p>
            <a:endParaRPr lang="es-CO" dirty="0" smtClean="0">
              <a:hlinkClick r:id="rId2"/>
            </a:endParaRPr>
          </a:p>
          <a:p>
            <a:endParaRPr lang="es-CO" dirty="0">
              <a:hlinkClick r:id="rId2"/>
            </a:endParaRPr>
          </a:p>
          <a:p>
            <a:pPr marL="0" indent="0">
              <a:buNone/>
            </a:pPr>
            <a:endParaRPr lang="es-CO" dirty="0"/>
          </a:p>
          <a:p>
            <a:endParaRPr lang="es-CO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972" t="24394" r="51335" b="25758"/>
          <a:stretch>
            <a:fillRect/>
          </a:stretch>
        </p:blipFill>
        <p:spPr>
          <a:xfrm>
            <a:off x="1215736" y="561109"/>
            <a:ext cx="8281555" cy="548639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827287" y="4896488"/>
            <a:ext cx="2745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Una IP </a:t>
            </a:r>
            <a:r>
              <a:rPr lang="es-CO" dirty="0" smtClean="0"/>
              <a:t>pública </a:t>
            </a:r>
            <a:r>
              <a:rPr lang="es-CO" dirty="0"/>
              <a:t>es única en el mundo de internet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462900" y="3119642"/>
            <a:ext cx="2776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/>
              <a:t>Una IP privada puede </a:t>
            </a:r>
            <a:r>
              <a:rPr lang="es-CO" dirty="0"/>
              <a:t>estar en otras redes locales, domesticas o </a:t>
            </a:r>
            <a:r>
              <a:rPr lang="es-CO" dirty="0" smtClean="0"/>
              <a:t>privadas.</a:t>
            </a:r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6688194" y="2842643"/>
            <a:ext cx="22079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/>
              <a:t>Permite </a:t>
            </a:r>
            <a:r>
              <a:rPr lang="es-CO" dirty="0"/>
              <a:t>conectar una red privada con la IP </a:t>
            </a:r>
            <a:r>
              <a:rPr lang="es-CO" dirty="0" smtClean="0"/>
              <a:t>pública </a:t>
            </a:r>
            <a:r>
              <a:rPr lang="es-CO" dirty="0"/>
              <a:t>de internet.</a:t>
            </a:r>
          </a:p>
        </p:txBody>
      </p:sp>
      <p:cxnSp>
        <p:nvCxnSpPr>
          <p:cNvPr id="7" name="Conector recto de flecha 6"/>
          <p:cNvCxnSpPr>
            <a:endCxn id="3" idx="0"/>
          </p:cNvCxnSpPr>
          <p:nvPr/>
        </p:nvCxnSpPr>
        <p:spPr>
          <a:xfrm flipH="1">
            <a:off x="2851196" y="2842643"/>
            <a:ext cx="411549" cy="276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5258068" y="3119642"/>
            <a:ext cx="14301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5258068" y="4603173"/>
            <a:ext cx="1028432" cy="293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3723" t="20303" r="42896" b="22728"/>
          <a:stretch>
            <a:fillRect/>
          </a:stretch>
        </p:blipFill>
        <p:spPr>
          <a:xfrm>
            <a:off x="1371600" y="675409"/>
            <a:ext cx="8666018" cy="50395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431" t="17576" r="31222" b="25151"/>
          <a:stretch>
            <a:fillRect/>
          </a:stretch>
        </p:blipFill>
        <p:spPr>
          <a:xfrm>
            <a:off x="1922317" y="685799"/>
            <a:ext cx="7845137" cy="39277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220</Words>
  <Application>Microsoft Office PowerPoint</Application>
  <PresentationFormat>Panorámica</PresentationFormat>
  <Paragraphs>46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DIRECCIÓN IP: 32 BITS       Red )   Host)  Se divide en 4 bytes = 8 bits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DNS</vt:lpstr>
      <vt:lpstr>Actividad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DIRECCIÓN IP: 32 BIT   Se divide en 4 = 8 bit</dc:title>
  <dc:creator>Usuario de Windows</dc:creator>
  <cp:lastModifiedBy>IER EL YAMBO</cp:lastModifiedBy>
  <cp:revision>33</cp:revision>
  <dcterms:created xsi:type="dcterms:W3CDTF">2019-02-04T01:21:00Z</dcterms:created>
  <dcterms:modified xsi:type="dcterms:W3CDTF">2019-02-28T17:24:47Z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1033-10.2.0.7635</vt:lpwstr>
  </property>
</Properties>
</file>